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udio/unknown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21"/>
  </p:notesMasterIdLst>
  <p:sldIdLst>
    <p:sldId id="256" r:id="rId2"/>
    <p:sldId id="274" r:id="rId3"/>
    <p:sldId id="268" r:id="rId4"/>
    <p:sldId id="279" r:id="rId5"/>
    <p:sldId id="282" r:id="rId6"/>
    <p:sldId id="283" r:id="rId7"/>
    <p:sldId id="288" r:id="rId8"/>
    <p:sldId id="289" r:id="rId9"/>
    <p:sldId id="290" r:id="rId10"/>
    <p:sldId id="270" r:id="rId11"/>
    <p:sldId id="286" r:id="rId12"/>
    <p:sldId id="291" r:id="rId13"/>
    <p:sldId id="287" r:id="rId14"/>
    <p:sldId id="294" r:id="rId15"/>
    <p:sldId id="293" r:id="rId16"/>
    <p:sldId id="295" r:id="rId17"/>
    <p:sldId id="300" r:id="rId18"/>
    <p:sldId id="263" r:id="rId19"/>
    <p:sldId id="284" r:id="rId20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76D1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059" autoAdjust="0"/>
    <p:restoredTop sz="94718" autoAdjust="0"/>
  </p:normalViewPr>
  <p:slideViewPr>
    <p:cSldViewPr>
      <p:cViewPr>
        <p:scale>
          <a:sx n="70" d="100"/>
          <a:sy n="70" d="100"/>
        </p:scale>
        <p:origin x="-1224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90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9EB5770-F865-4135-9D5F-E6C3BB181B70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1A1F588-279A-438A-AA43-D4AFD8A269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B55A4A-4A3F-4FE7-8AD0-A3D10DDB5517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35321-FAFB-43AC-AADF-210BC749215C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80FF7-6BF5-42EE-92CA-2611642A50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1FD8B-34F5-4FFA-ADD0-2D10FC0C2EFA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1AEB7-87F3-4268-8695-9A69386907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FE9DE-FBE6-4139-AE1F-CE503A06CDA6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3F6CF-ABBB-4A67-BD10-865A024C19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F618B-E585-4CFE-B3E9-5A25F57BC0F0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8576A-268E-4613-9A6A-0E4DA45078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F8F7F-BC85-49A5-BBB6-DDF5CE029B5F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72B73-5F82-4EF3-9FC8-6F51901CD1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D0152-6E6B-4529-82B3-1C9ADF0CC830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071C1-1854-4791-BE7F-EF0D344A44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A0E39-498A-4ECC-8FDD-97097A696458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F05F4-956C-4230-87C9-DC0860813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A67B3-DC85-44AA-A481-94DCFA1651B8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7C433-D0DE-46E0-A618-601A4033E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0ADF4-4E20-47B9-8B43-F1C87354A712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315DC-4790-4F3B-BA20-CB542B4703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3E683-EC47-4F36-A50D-EB02B74F7ED7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4A20F-8A34-411B-95C6-92B682AEC4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5A48B-B349-4090-A384-0FF59187BC7B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E935B-5094-4186-ACFB-A547EED39B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508C94-5DB2-4EBC-9F4A-A3CD2DC6904D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46C5A55-B7EE-4521-B027-671F5DD434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img_url=http://i.blog.fontanka.ru/photos/2011/11/800x600_74oczmt4QPi8pP851iqR.jpg&amp;uinfo=sw-1349-sh-622-fw-1124-fh-448-pd-1&amp;p=4&amp;text=%D1%86%D0%B2%D0%B5%D1%82%D1%8B%20%D1%84%D0%BE%D1%82%D0%BE&amp;noreask=1&amp;pos=149&amp;rpt=simage&amp;lr=64" TargetMode="External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://nfraduga.ucoz.ru/IMG_0857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://detsadufa80.ucoz.ru/_nw/0/s33459838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4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/>
          <p:cNvSpPr txBox="1">
            <a:spLocks/>
          </p:cNvSpPr>
          <p:nvPr/>
        </p:nvSpPr>
        <p:spPr>
          <a:xfrm>
            <a:off x="0" y="260648"/>
            <a:ext cx="9144000" cy="655633"/>
          </a:xfrm>
          <a:prstGeom prst="rect">
            <a:avLst/>
          </a:prstGeom>
        </p:spPr>
        <p:txBody>
          <a:bodyPr anchor="ctr">
            <a:normAutofit fontScale="92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   </a:t>
            </a:r>
            <a:r>
              <a:rPr lang="ru-RU" sz="2400" b="1" i="1" spc="50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ГОУ СПО Анжеро-Судженский педагогический колледж</a:t>
            </a:r>
            <a:endParaRPr lang="ru-RU" sz="2400" b="1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4339" name="Содержимое 11"/>
          <p:cNvSpPr>
            <a:spLocks noGrp="1"/>
          </p:cNvSpPr>
          <p:nvPr>
            <p:ph idx="4294967295"/>
          </p:nvPr>
        </p:nvSpPr>
        <p:spPr>
          <a:xfrm>
            <a:off x="642910" y="642918"/>
            <a:ext cx="8064896" cy="2452263"/>
          </a:xfrm>
        </p:spPr>
        <p:txBody>
          <a:bodyPr rtlCol="0">
            <a:normAutofit fontScale="85000" lnSpcReduction="20000"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5200" b="1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Отчет-игра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5200" b="1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«Путешествие в страну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5200" b="1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«Воспитатель»»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dirty="0" smtClean="0"/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3000372"/>
            <a:ext cx="8684548" cy="267765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ИТОГОВЫЙ ПЕДСОВЕТ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по результатам прохождения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УП и ПП  </a:t>
            </a:r>
            <a:r>
              <a:rPr lang="ru-RU" sz="3200" b="1" dirty="0" smtClean="0">
                <a:ln w="1143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(1 этап)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143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по ПМ 03. Организация занятий по общеобразовательным программам дошкольного образования</a:t>
            </a:r>
            <a:endParaRPr lang="ru-RU" sz="3200" b="1" dirty="0">
              <a:ln w="11430"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43636" y="5572140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Группа 311,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III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курс</a:t>
            </a:r>
          </a:p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Сроки практики: </a:t>
            </a:r>
          </a:p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18.11 – 21.12.2013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95736" y="620688"/>
            <a:ext cx="6697662" cy="144016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Конкурс 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«ИНТЕЛЛЕКТУАЛЬНАЯ ИГРА»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26627" name="Прямоугольник 4"/>
          <p:cNvSpPr>
            <a:spLocks noChangeArrowheads="1"/>
          </p:cNvSpPr>
          <p:nvPr/>
        </p:nvSpPr>
        <p:spPr bwMode="auto">
          <a:xfrm>
            <a:off x="251520" y="2204865"/>
            <a:ext cx="835342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3.1.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МАТЕМАТИЧЕСКАЯ РАЗМИНКА 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Arial" charset="0"/>
              <a:buChar char="•"/>
            </a:pPr>
            <a:endParaRPr lang="ru-RU" sz="3200" b="1" dirty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3.2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РЕШЕНИЕ СИТУАТИВНЫХ ЗАДАЧ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/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3.3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ЭКОЛОГИЧЕСКАЯ РАЗМИНКА</a:t>
            </a:r>
          </a:p>
        </p:txBody>
      </p:sp>
      <p:sp>
        <p:nvSpPr>
          <p:cNvPr id="6" name="Овал 5"/>
          <p:cNvSpPr/>
          <p:nvPr/>
        </p:nvSpPr>
        <p:spPr>
          <a:xfrm>
            <a:off x="539552" y="260648"/>
            <a:ext cx="1295946" cy="1224434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  <a:latin typeface="Bookman Old Style" pitchFamily="18" charset="0"/>
                <a:cs typeface="Aharoni" pitchFamily="2" charset="-79"/>
              </a:rPr>
              <a:t>3</a:t>
            </a:r>
          </a:p>
        </p:txBody>
      </p:sp>
      <p:pic>
        <p:nvPicPr>
          <p:cNvPr id="3075" name="Picture 3" descr="C:\Documents and Settings\Ирина &amp; Виталя\Рабочий стол\флешка\документация 311\Новая папка\практика\images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4653136"/>
            <a:ext cx="2286000" cy="195604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0" y="1124744"/>
            <a:ext cx="4000500" cy="3456384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23528" y="260648"/>
            <a:ext cx="8208912" cy="5853113"/>
          </a:xfrm>
        </p:spPr>
        <p:txBody>
          <a:bodyPr/>
          <a:lstStyle/>
          <a:p>
            <a:pPr>
              <a:buNone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3.1 </a:t>
            </a: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   На основе предложенных дидактических игр определите:</a:t>
            </a:r>
          </a:p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Цель игры</a:t>
            </a:r>
          </a:p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Возрастную группу</a:t>
            </a:r>
          </a:p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Раздел программы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323528" y="3789040"/>
            <a:ext cx="7704856" cy="2808312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Дидактические игры:</a:t>
            </a:r>
          </a:p>
          <a:p>
            <a:r>
              <a:rPr lang="ru-RU" sz="3600" b="1" dirty="0" smtClean="0">
                <a:solidFill>
                  <a:srgbClr val="00B050"/>
                </a:solidFill>
              </a:rPr>
              <a:t>1.«Математическое лото»</a:t>
            </a:r>
          </a:p>
          <a:p>
            <a:r>
              <a:rPr lang="ru-RU" sz="3600" b="1" dirty="0" smtClean="0">
                <a:solidFill>
                  <a:srgbClr val="00B050"/>
                </a:solidFill>
              </a:rPr>
              <a:t>2.«Подбери по цвету и форме»</a:t>
            </a:r>
          </a:p>
          <a:p>
            <a:r>
              <a:rPr lang="ru-RU" sz="3600" b="1" dirty="0" smtClean="0">
                <a:solidFill>
                  <a:srgbClr val="00B050"/>
                </a:solidFill>
              </a:rPr>
              <a:t>3.«Посчитай-ка»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504825"/>
          </a:xfrm>
        </p:spPr>
        <p:txBody>
          <a:bodyPr/>
          <a:lstStyle/>
          <a:p>
            <a:pPr algn="l"/>
            <a:r>
              <a:rPr lang="ru-RU" sz="4000" b="1" dirty="0" smtClean="0">
                <a:solidFill>
                  <a:srgbClr val="FF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3.2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            РЕШЕНИЕ СИТУАТИВНЫХ ЗАДАЧ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>
                <a:latin typeface="Arial" charset="0"/>
              </a:rPr>
              <a:t>ВОПРОСЫ/ЗАДАНИЯ</a:t>
            </a:r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ru-RU" sz="2800" dirty="0" smtClean="0">
                <a:effectLst>
                  <a:glow rad="101600">
                    <a:srgbClr val="00B0F0">
                      <a:alpha val="60000"/>
                    </a:srgbClr>
                  </a:glow>
                </a:effectLst>
              </a:rPr>
              <a:t>1</a:t>
            </a:r>
            <a:r>
              <a:rPr lang="ru-RU" sz="2800" dirty="0" smtClean="0">
                <a:effectLst>
                  <a:glow rad="101600">
                    <a:srgbClr val="00B0F0">
                      <a:alpha val="60000"/>
                    </a:srgbClr>
                  </a:glow>
                </a:effectLst>
                <a:latin typeface="Arial" charset="0"/>
              </a:rPr>
              <a:t>. </a:t>
            </a:r>
            <a:r>
              <a:rPr lang="ru-RU" sz="2800" dirty="0" smtClean="0">
                <a:effectLst>
                  <a:glow rad="101600">
                    <a:srgbClr val="00B0F0">
                      <a:alpha val="60000"/>
                    </a:srgbClr>
                  </a:glow>
                </a:effectLst>
              </a:rPr>
              <a:t>Какие задачи решались в ходе проведения игры? Какие ошибки допустил воспитатель в процессе организации игры? </a:t>
            </a:r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ru-RU" sz="28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2. Определите возрастную группу. Дети, какой группы составят рассказ более правильно. Почему? Дайте рекомендации воспитателю о необходимости организации предварительного рассматривания.</a:t>
            </a:r>
            <a:r>
              <a:rPr lang="ru-RU" sz="2800" dirty="0" smtClean="0"/>
              <a:t> </a:t>
            </a:r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ru-RU" sz="2800" dirty="0" smtClean="0">
                <a:effectLst>
                  <a:glow rad="101600">
                    <a:srgbClr val="92D050">
                      <a:alpha val="60000"/>
                    </a:srgbClr>
                  </a:glow>
                </a:effectLst>
              </a:rPr>
              <a:t>3. Составьте вопросы к беседе по данной игрушке.</a:t>
            </a:r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ru-RU" sz="2800" dirty="0" smtClean="0">
                <a:effectLst>
                  <a:glow rad="101600">
                    <a:srgbClr val="92D050">
                      <a:alpha val="60000"/>
                    </a:srgbClr>
                  </a:glow>
                </a:effectLst>
              </a:rPr>
              <a:t>Укажите приемы обучения рассказыванию, которые можно было бы использовать в данной работе.</a:t>
            </a:r>
          </a:p>
        </p:txBody>
      </p:sp>
      <p:pic>
        <p:nvPicPr>
          <p:cNvPr id="5122" name="Picture 2" descr="C:\Documents and Settings\Ирина &amp; Виталя\Рабочий стол\флешка\документация 311\Новая папка\практика\300px-Девочка_и_книг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3861048"/>
            <a:ext cx="1572517" cy="147012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6093296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3.3   Задание: </a:t>
            </a:r>
            <a:r>
              <a:rPr lang="ru-RU" sz="3600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Познакомьтесь с  наблюдением на прогулке. </a:t>
            </a:r>
            <a:br>
              <a:rPr lang="ru-RU" sz="3600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36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1. Определите возрастную группу, в которой проводится данное наблюдение. </a:t>
            </a:r>
            <a:br>
              <a:rPr lang="ru-RU" sz="36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36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2. Определите методы и приемы,  которые использовал воспитатель в ходе наблюдения.</a:t>
            </a:r>
            <a:br>
              <a:rPr lang="ru-RU" sz="36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36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3. Какие бы еще приемы руководства вы предложили воспитателю в данном наблюдении.            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9" name="Picture 5" descr="C:\Documents and Settings\Ирина &amp; Виталя\Рабочий стол\флешка\документация 311\Новая папка\практика\1380276337_dscn16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9544" y="4409728"/>
            <a:ext cx="4104456" cy="2448272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dirty="0" smtClean="0">
                <a:effectLst>
                  <a:glow rad="139700">
                    <a:srgbClr val="00B0F0">
                      <a:alpha val="40000"/>
                    </a:srgbClr>
                  </a:glow>
                </a:effectLst>
              </a:rPr>
              <a:t>Рефлексия «Острова»</a:t>
            </a:r>
          </a:p>
        </p:txBody>
      </p:sp>
      <p:pic>
        <p:nvPicPr>
          <p:cNvPr id="4403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>
            <a:lum bright="-12000" contrast="12000"/>
          </a:blip>
          <a:srcRect/>
          <a:stretch>
            <a:fillRect/>
          </a:stretch>
        </p:blipFill>
        <p:spPr>
          <a:xfrm>
            <a:off x="0" y="692696"/>
            <a:ext cx="9144000" cy="6165304"/>
          </a:xfrm>
          <a:noFill/>
          <a:ln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Рефлексия педагогической практики «Указатель»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4294967295"/>
          </p:nvPr>
        </p:nvSpPr>
        <p:spPr>
          <a:xfrm>
            <a:off x="0" y="1052736"/>
            <a:ext cx="5040313" cy="1080120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/>
              <a:t>             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«Завтра я хочу…»</a:t>
            </a:r>
            <a:endParaRPr lang="ru-RU" sz="2000" dirty="0" smtClean="0">
              <a:solidFill>
                <a:srgbClr val="00B0F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2800" dirty="0"/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 rot="16200000">
            <a:off x="5729759" y="1983209"/>
            <a:ext cx="595760" cy="2335212"/>
          </a:xfrm>
          <a:prstGeom prst="flowChartOffpage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2021404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283968" y="2060848"/>
            <a:ext cx="474663" cy="46085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normalizeH="0" baseline="0" dirty="0" smtClean="0">
                <a:ln w="18415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Студент-практикант</a:t>
            </a:r>
            <a:endParaRPr kumimoji="0" lang="ru-RU" sz="3200" i="0" u="none" strike="noStrike" normalizeH="0" baseline="0" dirty="0" smtClean="0">
              <a:ln w="18415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 rot="16606662">
            <a:off x="5656668" y="3022412"/>
            <a:ext cx="659427" cy="2335212"/>
          </a:xfrm>
          <a:prstGeom prst="flowChartOffpage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2021404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2"/>
          <p:cNvSpPr>
            <a:spLocks noChangeArrowheads="1"/>
          </p:cNvSpPr>
          <p:nvPr/>
        </p:nvSpPr>
        <p:spPr bwMode="auto">
          <a:xfrm rot="5400000">
            <a:off x="2705422" y="3279354"/>
            <a:ext cx="739775" cy="2335212"/>
          </a:xfrm>
          <a:prstGeom prst="flowChartOffpage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2021404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auto">
          <a:xfrm rot="5400000">
            <a:off x="2777430" y="1695178"/>
            <a:ext cx="595760" cy="2335212"/>
          </a:xfrm>
          <a:prstGeom prst="flowChartOffpage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2021404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 rot="16023578">
            <a:off x="5712668" y="1351297"/>
            <a:ext cx="508959" cy="2335212"/>
          </a:xfrm>
          <a:prstGeom prst="flowChartOffpage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2021404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 rot="4867095">
            <a:off x="2625307" y="2302110"/>
            <a:ext cx="553061" cy="2800555"/>
          </a:xfrm>
          <a:prstGeom prst="flowChartOffpage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2021404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 rot="4867095">
            <a:off x="2748531" y="4175271"/>
            <a:ext cx="739775" cy="2335212"/>
          </a:xfrm>
          <a:prstGeom prst="flowChartOffpage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2021404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 rot="16200000">
            <a:off x="5246229" y="4338947"/>
            <a:ext cx="739775" cy="1656184"/>
          </a:xfrm>
          <a:prstGeom prst="flowChartOffpage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2021404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 rot="16200000">
            <a:off x="1169368" y="710952"/>
            <a:ext cx="432048" cy="1115616"/>
          </a:xfrm>
          <a:prstGeom prst="flowChartOffpage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2021404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 rot="5400000">
            <a:off x="1025352" y="1215008"/>
            <a:ext cx="432048" cy="1115616"/>
          </a:xfrm>
          <a:prstGeom prst="flowChartOffpage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2021404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Текст 5"/>
          <p:cNvSpPr txBox="1">
            <a:spLocks/>
          </p:cNvSpPr>
          <p:nvPr/>
        </p:nvSpPr>
        <p:spPr bwMode="auto">
          <a:xfrm>
            <a:off x="1835696" y="1556792"/>
            <a:ext cx="705678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 algn="ctr" eaLnBrk="0" hangingPunct="0">
              <a:spcBef>
                <a:spcPct val="20000"/>
              </a:spcBef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F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«В чем я сегодня умнее по сравнению со вчерашним днем?»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glow rad="101600">
                  <a:srgbClr val="00B0F0">
                    <a:alpha val="60000"/>
                  </a:srgb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6084" name="Picture 4" descr="RhzDbaes8OA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-819472"/>
            <a:ext cx="9972600" cy="7920880"/>
          </a:xfrm>
        </p:spPr>
      </p:pic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6779096" cy="576064"/>
          </a:xfrm>
        </p:spPr>
        <p:txBody>
          <a:bodyPr rtlCol="0">
            <a:prstTxWarp prst="textStop">
              <a:avLst>
                <a:gd name="adj" fmla="val 14286"/>
              </a:avLst>
            </a:prstTxWarp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НАШИ РЕЗУЛЬТАТЫ</a:t>
            </a:r>
            <a:endParaRPr lang="ru-RU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2204866"/>
          <a:ext cx="8208912" cy="421129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3744416"/>
                <a:gridCol w="2160240"/>
                <a:gridCol w="2304256"/>
              </a:tblGrid>
              <a:tr h="460428">
                <a:tc rowSpan="2">
                  <a:txBody>
                    <a:bodyPr/>
                    <a:lstStyle/>
                    <a:p>
                      <a:r>
                        <a:rPr lang="ru-RU" sz="2400" dirty="0" smtClean="0"/>
                        <a:t>Ф.И. студента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 </a:t>
                      </a:r>
                      <a:r>
                        <a:rPr lang="ru-RU" sz="2400" kern="1200" dirty="0" smtClean="0"/>
                        <a:t>ПМ.03</a:t>
                      </a:r>
                      <a:endParaRPr lang="ru-RU" sz="24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Отметка за УП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Отметка  за</a:t>
                      </a:r>
                      <a:r>
                        <a:rPr lang="ru-RU" baseline="0" dirty="0" smtClean="0"/>
                        <a:t>  ПП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41715">
                <a:tc>
                  <a:txBody>
                    <a:bodyPr/>
                    <a:lstStyle/>
                    <a:p>
                      <a:endParaRPr lang="ru-RU" sz="2800" b="1" dirty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41715">
                <a:tc>
                  <a:txBody>
                    <a:bodyPr/>
                    <a:lstStyle/>
                    <a:p>
                      <a:endParaRPr lang="ru-RU" sz="2800" b="1" dirty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41715">
                <a:tc>
                  <a:txBody>
                    <a:bodyPr/>
                    <a:lstStyle/>
                    <a:p>
                      <a:endParaRPr lang="ru-RU" sz="2800" b="1" dirty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41715">
                <a:tc>
                  <a:txBody>
                    <a:bodyPr/>
                    <a:lstStyle/>
                    <a:p>
                      <a:endParaRPr lang="ru-RU" sz="2800" b="1" dirty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93917">
                <a:tc>
                  <a:txBody>
                    <a:bodyPr/>
                    <a:lstStyle/>
                    <a:p>
                      <a:endParaRPr lang="ru-RU" sz="2800" b="1" dirty="0" smtClean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939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i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26627" name="Прямоугольник 4"/>
          <p:cNvSpPr>
            <a:spLocks noChangeArrowheads="1"/>
          </p:cNvSpPr>
          <p:nvPr/>
        </p:nvSpPr>
        <p:spPr bwMode="auto">
          <a:xfrm>
            <a:off x="431800" y="1124744"/>
            <a:ext cx="8712200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БАЗА ПРАКТИКИ:  </a:t>
            </a:r>
            <a:r>
              <a:rPr lang="ru-RU" sz="2800" b="1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МБДОУ </a:t>
            </a:r>
            <a:r>
              <a:rPr lang="ru-RU" sz="2800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 </a:t>
            </a:r>
            <a:r>
              <a:rPr lang="ru-RU" sz="2800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«….»</a:t>
            </a:r>
            <a:endParaRPr lang="ru-RU" sz="2800" b="1" dirty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</a:endParaRPr>
          </a:p>
          <a:p>
            <a:r>
              <a:rPr lang="ru-RU" sz="2800" b="1" i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Руководитель</a:t>
            </a:r>
            <a:r>
              <a:rPr lang="ru-RU" sz="2800" b="1" i="1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:  </a:t>
            </a:r>
            <a:r>
              <a:rPr lang="ru-RU" sz="2800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….</a:t>
            </a:r>
            <a:endParaRPr lang="ru-RU" sz="2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endParaRPr lang="ru-RU" b="1" dirty="0">
              <a:latin typeface="Calibri" pitchFamily="34" charset="0"/>
            </a:endParaRPr>
          </a:p>
          <a:p>
            <a:endParaRPr lang="ru-RU" b="1" dirty="0">
              <a:latin typeface="Calibri" pitchFamily="34" charset="0"/>
            </a:endParaRPr>
          </a:p>
          <a:p>
            <a:endParaRPr lang="ru-RU" b="1" dirty="0">
              <a:latin typeface="Calibri" pitchFamily="34" charset="0"/>
            </a:endParaRPr>
          </a:p>
          <a:p>
            <a:endParaRPr lang="ru-RU" b="1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5" descr="http://ds5-lub.edu.yar.ru/kartinki_dlya_detskogo_sada_w260_h200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23528" y="2132856"/>
            <a:ext cx="727280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вал 3"/>
          <p:cNvSpPr/>
          <p:nvPr/>
        </p:nvSpPr>
        <p:spPr>
          <a:xfrm>
            <a:off x="539750" y="404664"/>
            <a:ext cx="1223938" cy="10801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  <a:cs typeface="Aharoni" pitchFamily="2" charset="-79"/>
              </a:rPr>
              <a:t>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/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</a:br>
            <a:endParaRPr lang="ru-RU" dirty="0"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/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</a:br>
            <a:endParaRPr lang="ru-RU" dirty="0">
              <a:latin typeface="+mn-lt"/>
              <a:cs typeface="+mn-cs"/>
            </a:endParaRPr>
          </a:p>
        </p:txBody>
      </p:sp>
      <p:sp>
        <p:nvSpPr>
          <p:cNvPr id="29703" name="Rectangle 7"/>
          <p:cNvSpPr>
            <a:spLocks noGrp="1"/>
          </p:cNvSpPr>
          <p:nvPr>
            <p:ph type="ctrTitle" idx="4294967295"/>
          </p:nvPr>
        </p:nvSpPr>
        <p:spPr>
          <a:xfrm>
            <a:off x="971600" y="692696"/>
            <a:ext cx="7772400" cy="1470025"/>
          </a:xfrm>
        </p:spPr>
        <p:txBody>
          <a:bodyPr/>
          <a:lstStyle/>
          <a:p>
            <a:r>
              <a:rPr lang="ru-RU" sz="40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Подведение итогов </a:t>
            </a:r>
            <a:br>
              <a:rPr lang="ru-RU" sz="40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40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(зам.директора по </a:t>
            </a:r>
            <a:r>
              <a:rPr lang="ru-RU" sz="40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ПР….)</a:t>
            </a:r>
            <a:endParaRPr lang="ru-RU" sz="4000" dirty="0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wedg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http://im4-tub-ru.yandex.net/i?id=503079919-67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5934670"/>
            <a:ext cx="8455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>
                <a:ln w="1143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Спасибо за внимание!</a:t>
            </a:r>
            <a:endParaRPr lang="ru-RU" sz="5400" b="1" cap="none" spc="300" dirty="0">
              <a:ln w="11430" cmpd="sng">
                <a:solidFill>
                  <a:schemeClr val="bg2">
                    <a:lumMod val="5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85720" y="1357298"/>
            <a:ext cx="4143372" cy="428628"/>
          </a:xfrm>
        </p:spPr>
        <p:txBody>
          <a:bodyPr/>
          <a:lstStyle/>
          <a:p>
            <a:pPr algn="l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09" name="Содержимое 2"/>
          <p:cNvSpPr>
            <a:spLocks noGrp="1"/>
          </p:cNvSpPr>
          <p:nvPr>
            <p:ph idx="4294967295"/>
          </p:nvPr>
        </p:nvSpPr>
        <p:spPr>
          <a:xfrm>
            <a:off x="142844" y="2500306"/>
            <a:ext cx="8229600" cy="31257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выявление уровня профессиональной 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компетентности  студентов,   готовности  к 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самоактуализации,   самореализации  и 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профессионально – личностному росту  в  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профессиональной  деятельности.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pic>
        <p:nvPicPr>
          <p:cNvPr id="17412" name="Picture 3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63" y="0"/>
            <a:ext cx="23574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  <p:sndAc>
      <p:endSnd/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14356"/>
            <a:ext cx="9144000" cy="1928826"/>
          </a:xfrm>
        </p:spPr>
        <p:txBody>
          <a:bodyPr rtlCol="0">
            <a:noAutofit/>
          </a:bodyPr>
          <a:lstStyle/>
          <a:p>
            <a:pPr marL="514350" indent="-514350" eaLnBrk="1" fontAlgn="auto" hangingPunct="1">
              <a:spcAft>
                <a:spcPts val="0"/>
              </a:spcAft>
              <a:defRPr/>
            </a:pPr>
            <a:r>
              <a:rPr lang="ru-RU" sz="48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КОНКУРС  </a:t>
            </a:r>
            <a:br>
              <a:rPr lang="ru-RU" sz="48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48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«Студент – исследователь</a:t>
            </a: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</a:rPr>
              <a:t>»</a:t>
            </a:r>
          </a:p>
        </p:txBody>
      </p:sp>
      <p:pic>
        <p:nvPicPr>
          <p:cNvPr id="18434" name="Picture 3" descr="C:\Users\123\Pictures\MC900234081.bmp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/>
          <a:stretch>
            <a:fillRect/>
          </a:stretch>
        </p:blipFill>
        <p:spPr>
          <a:xfrm>
            <a:off x="4644008" y="2636912"/>
            <a:ext cx="4138891" cy="3941808"/>
          </a:xfrm>
          <a:effectLst>
            <a:glow rad="139700">
              <a:schemeClr val="accent4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  <a:softEdge rad="127000"/>
          </a:effectLst>
        </p:spPr>
      </p:pic>
      <p:sp>
        <p:nvSpPr>
          <p:cNvPr id="5" name="Овал 4"/>
          <p:cNvSpPr/>
          <p:nvPr/>
        </p:nvSpPr>
        <p:spPr>
          <a:xfrm>
            <a:off x="467544" y="260648"/>
            <a:ext cx="1512888" cy="1511300"/>
          </a:xfrm>
          <a:prstGeom prst="ellipse">
            <a:avLst/>
          </a:prstGeom>
          <a:solidFill>
            <a:schemeClr val="tx2">
              <a:lumMod val="40000"/>
              <a:lumOff val="60000"/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  <a:cs typeface="Aharoni" pitchFamily="2" charset="-79"/>
              </a:rPr>
              <a:t>1</a:t>
            </a:r>
          </a:p>
        </p:txBody>
      </p:sp>
    </p:spTree>
  </p:cSld>
  <p:clrMapOvr>
    <a:masterClrMapping/>
  </p:clrMapOvr>
  <p:transition spd="slow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85786" y="357166"/>
            <a:ext cx="7477125" cy="857256"/>
          </a:xfrm>
          <a:blipFill>
            <a:blip r:embed="rId2" cstate="print"/>
            <a:tile tx="0" ty="0" sx="100000" sy="100000" flip="none" algn="tl"/>
          </a:blip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25406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ПСИХОЛОГИЧЕСКАЯ РАЗМИНКА</a:t>
            </a:r>
          </a:p>
        </p:txBody>
      </p:sp>
      <p:sp>
        <p:nvSpPr>
          <p:cNvPr id="19458" name="Содержимое 2"/>
          <p:cNvSpPr>
            <a:spLocks noGrp="1"/>
          </p:cNvSpPr>
          <p:nvPr>
            <p:ph idx="4294967295"/>
          </p:nvPr>
        </p:nvSpPr>
        <p:spPr>
          <a:xfrm>
            <a:off x="238095" y="1349361"/>
            <a:ext cx="8715403" cy="4857749"/>
          </a:xfrm>
        </p:spPr>
        <p:txBody>
          <a:bodyPr rtlCol="0">
            <a:normAutofit fontScale="92500"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47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Зашифрованные профессионально значимые качества личности педагога: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43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1</a:t>
            </a:r>
            <a:r>
              <a:rPr lang="ru-RU" sz="4300" i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.</a:t>
            </a:r>
            <a:r>
              <a:rPr lang="ru-RU" sz="43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ЛИВАНДИСРОЦИПНИНОСТЬ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43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2.ЗОНИВАНГАОРНОСТЬ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43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3.ТЕЛЬДОЖЕБРОНОСТЬЛА</a:t>
            </a:r>
            <a:r>
              <a:rPr lang="ru-RU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 </a:t>
            </a:r>
            <a:endParaRPr lang="ru-RU" dirty="0" smtClean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dirty="0" smtClean="0"/>
          </a:p>
        </p:txBody>
      </p:sp>
      <p:pic>
        <p:nvPicPr>
          <p:cNvPr id="19460" name="Picture 2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3" cstate="print">
            <a:lum bright="-9000" contrast="12000"/>
          </a:blip>
          <a:stretch>
            <a:fillRect/>
          </a:stretch>
        </p:blipFill>
        <p:spPr bwMode="auto">
          <a:xfrm>
            <a:off x="7380312" y="5085184"/>
            <a:ext cx="1907704" cy="1772816"/>
          </a:xfrm>
          <a:prstGeom prst="rect">
            <a:avLst/>
          </a:prstGeom>
          <a:ln w="9525" cap="flat" cmpd="sng">
            <a:solidFill>
              <a:schemeClr val="tx1"/>
            </a:solidFill>
            <a:round/>
            <a:headEnd/>
            <a:tailEnd/>
          </a:ln>
          <a:effectLst>
            <a:innerShdw blurRad="406400">
              <a:prstClr val="black"/>
            </a:inn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71600" y="227013"/>
            <a:ext cx="7128792" cy="92075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Соотнесите   задачи с областью интеграции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268760"/>
            <a:ext cx="3600450" cy="5256584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endParaRPr lang="ru-RU" sz="30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sz="2800" b="1" dirty="0" smtClean="0">
              <a:solidFill>
                <a:srgbClr val="002060"/>
              </a:solidFill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  <a:buFont typeface="Calibri" pitchFamily="34" charset="0"/>
              <a:buNone/>
              <a:defRPr/>
            </a:pPr>
            <a:r>
              <a:rPr lang="ru-RU" sz="2800" b="1" dirty="0" smtClean="0">
                <a:solidFill>
                  <a:srgbClr val="0070C0"/>
                </a:solidFill>
                <a:latin typeface="Arial" charset="0"/>
              </a:rPr>
              <a:t>1.</a:t>
            </a:r>
            <a:r>
              <a:rPr lang="ru-RU" sz="2800" b="1" dirty="0" smtClean="0">
                <a:solidFill>
                  <a:srgbClr val="0070C0"/>
                </a:solidFill>
                <a:latin typeface="Arial Unicode MS" pitchFamily="34" charset="-128"/>
              </a:rPr>
              <a:t>СОЦИАЛИЗАЦИЯ</a:t>
            </a:r>
          </a:p>
          <a:p>
            <a:pPr eaLnBrk="1" hangingPunct="1">
              <a:lnSpc>
                <a:spcPct val="90000"/>
              </a:lnSpc>
              <a:buFont typeface="Calibri" pitchFamily="34" charset="0"/>
              <a:buNone/>
              <a:defRPr/>
            </a:pPr>
            <a:endParaRPr lang="ru-RU" sz="2800" b="1" dirty="0" smtClean="0">
              <a:solidFill>
                <a:srgbClr val="0070C0"/>
              </a:solidFill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  <a:buFont typeface="Calibri" pitchFamily="34" charset="0"/>
              <a:buNone/>
              <a:defRPr/>
            </a:pPr>
            <a:r>
              <a:rPr lang="ru-RU" sz="2800" b="1" dirty="0" smtClean="0">
                <a:solidFill>
                  <a:srgbClr val="0070C0"/>
                </a:solidFill>
                <a:latin typeface="Arial Unicode MS" pitchFamily="34" charset="-128"/>
              </a:rPr>
              <a:t>2.КОММУНИКАЦИЯ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sz="2800" b="1" dirty="0" smtClean="0">
              <a:solidFill>
                <a:srgbClr val="0070C0"/>
              </a:solidFill>
              <a:latin typeface="Arial Unicode MS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dirty="0" smtClean="0">
                <a:solidFill>
                  <a:srgbClr val="0070C0"/>
                </a:solidFill>
                <a:latin typeface="Arial Unicode MS" pitchFamily="34" charset="-128"/>
              </a:rPr>
              <a:t>3.ПОЗНАНИЕ</a:t>
            </a:r>
            <a:r>
              <a:rPr lang="ru-RU" sz="2800" b="1" dirty="0" smtClean="0">
                <a:solidFill>
                  <a:srgbClr val="0070C0"/>
                </a:solidFill>
              </a:rPr>
              <a:t>  </a:t>
            </a:r>
            <a:endParaRPr lang="ru-RU" sz="3000" b="1" dirty="0" smtClean="0">
              <a:solidFill>
                <a:srgbClr val="0070C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sz="2600" b="1" dirty="0" smtClean="0"/>
          </a:p>
        </p:txBody>
      </p:sp>
      <p:sp>
        <p:nvSpPr>
          <p:cNvPr id="20483" name="Содержимое 3"/>
          <p:cNvSpPr>
            <a:spLocks noGrp="1"/>
          </p:cNvSpPr>
          <p:nvPr>
            <p:ph sz="half" idx="4294967295"/>
          </p:nvPr>
        </p:nvSpPr>
        <p:spPr>
          <a:xfrm>
            <a:off x="3311525" y="1268413"/>
            <a:ext cx="5832475" cy="49974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Algerian" pitchFamily="82" charset="0"/>
              </a:rPr>
              <a:t>А.</a:t>
            </a:r>
            <a:r>
              <a:rPr lang="ru-RU" sz="2800" b="1" dirty="0" smtClean="0">
                <a:latin typeface="Algerian" pitchFamily="82" charset="0"/>
              </a:rPr>
              <a:t>закреплять умение ориентироваться в помещении и на участке детского сада;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Algerian" pitchFamily="82" charset="0"/>
              </a:rPr>
              <a:t>Б.</a:t>
            </a:r>
            <a:r>
              <a:rPr lang="ru-RU" sz="2800" b="1" dirty="0" smtClean="0">
                <a:latin typeface="Algerian" pitchFamily="82" charset="0"/>
              </a:rPr>
              <a:t>развитие всех компонентов устной речи в различных видах  деятельности;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Algerian" pitchFamily="82" charset="0"/>
              </a:rPr>
              <a:t>В.</a:t>
            </a:r>
            <a:r>
              <a:rPr lang="ru-RU" sz="2800" b="1" dirty="0" smtClean="0">
                <a:latin typeface="Algerian" pitchFamily="82" charset="0"/>
              </a:rPr>
              <a:t>формирование элементарных математических представлений;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Algerian" pitchFamily="82" charset="0"/>
              </a:rPr>
              <a:t>Г</a:t>
            </a:r>
            <a:r>
              <a:rPr lang="ru-RU" sz="2800" b="1" dirty="0" smtClean="0">
                <a:solidFill>
                  <a:srgbClr val="FF0000"/>
                </a:solidFill>
                <a:latin typeface="Arial" charset="0"/>
              </a:rPr>
              <a:t>.</a:t>
            </a:r>
            <a:r>
              <a:rPr lang="ru-RU" sz="2800" b="1" dirty="0" smtClean="0">
                <a:latin typeface="Algerian" pitchFamily="82" charset="0"/>
              </a:rPr>
              <a:t>формирование первичных представлений об обществе.</a:t>
            </a:r>
          </a:p>
        </p:txBody>
      </p:sp>
      <p:pic>
        <p:nvPicPr>
          <p:cNvPr id="2051" name="Picture 3" descr="C:\Documents and Settings\Ирина &amp; Виталя\Рабочий стол\флешка\документация 311\Новая папка\практика\мальчик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581128"/>
            <a:ext cx="2592288" cy="227687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229600" cy="1643063"/>
          </a:xfrm>
        </p:spPr>
        <p:txBody>
          <a:bodyPr/>
          <a:lstStyle/>
          <a:p>
            <a:pPr eaLnBrk="1" hangingPunct="1"/>
            <a:r>
              <a:rPr lang="ru-RU" sz="3100" b="1" dirty="0" smtClean="0"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АНАЛИЗ ФОТОГРАФИЙ УГОЛКА ЗАНИМАТЕЛЬНОЙ МАТЕМАТИКИ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Задание: </a:t>
            </a:r>
            <a:r>
              <a:rPr lang="ru-RU" sz="44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Определите возрастную группу и укажите разделы программы по математическому развитию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57188" y="285750"/>
            <a:ext cx="960437" cy="882650"/>
          </a:xfrm>
          <a:prstGeom prst="ellipse">
            <a:avLst/>
          </a:prstGeom>
          <a:solidFill>
            <a:schemeClr val="accent6">
              <a:lumMod val="40000"/>
              <a:lumOff val="60000"/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  <a:latin typeface="Bookman Old Style" pitchFamily="18" charset="0"/>
                <a:cs typeface="Aharoni" pitchFamily="2" charset="-79"/>
              </a:rPr>
              <a:t>2</a:t>
            </a:r>
          </a:p>
        </p:txBody>
      </p:sp>
      <p:pic>
        <p:nvPicPr>
          <p:cNvPr id="4098" name="Picture 2" descr="C:\Documents and Settings\Ирина &amp; Виталя\Рабочий стол\флешка\документация 311\Новая папка\практика\29494902.168703099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265712"/>
            <a:ext cx="3059832" cy="25922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5" descr="http://nfraduga.ucoz.ru/IMG_0857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0" y="260350"/>
            <a:ext cx="882015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http://detsadufa80.ucoz.ru/_nw/0/s33459838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0" y="0"/>
            <a:ext cx="8820150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282335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84297</TotalTime>
  <Words>333</Words>
  <Application>Microsoft Office PowerPoint</Application>
  <PresentationFormat>Экран (4:3)</PresentationFormat>
  <Paragraphs>91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Цель:</vt:lpstr>
      <vt:lpstr>КОНКУРС   «Студент – исследователь»</vt:lpstr>
      <vt:lpstr>ПСИХОЛОГИЧЕСКАЯ РАЗМИНКА</vt:lpstr>
      <vt:lpstr>Соотнесите   задачи с областью интеграции</vt:lpstr>
      <vt:lpstr>АНАЛИЗ ФОТОГРАФИЙ УГОЛКА ЗАНИМАТЕЛЬНОЙ МАТЕМАТИКИ  </vt:lpstr>
      <vt:lpstr>Слайд 7</vt:lpstr>
      <vt:lpstr>Слайд 8</vt:lpstr>
      <vt:lpstr>Слайд 9</vt:lpstr>
      <vt:lpstr>    Конкурс  «ИНТЕЛЛЕКТУАЛЬНАЯ ИГРА» </vt:lpstr>
      <vt:lpstr>Слайд 11</vt:lpstr>
      <vt:lpstr>3.2            РЕШЕНИЕ СИТУАТИВНЫХ ЗАДАЧ</vt:lpstr>
      <vt:lpstr>3.3   Задание: Познакомьтесь с  наблюдением на прогулке.  1. Определите возрастную группу, в которой проводится данное наблюдение.  2. Определите методы и приемы,  которые использовал воспитатель в ходе наблюдения. 3. Какие бы еще приемы руководства вы предложили воспитателю в данном наблюдении.                      </vt:lpstr>
      <vt:lpstr>Рефлексия «Острова»</vt:lpstr>
      <vt:lpstr>Рефлексия педагогической практики «Указатель»</vt:lpstr>
      <vt:lpstr>Слайд 16</vt:lpstr>
      <vt:lpstr>НАШИ РЕЗУЛЬТАТЫ</vt:lpstr>
      <vt:lpstr>Подведение итогов  (зам.директора по ПР….)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Ирина</cp:lastModifiedBy>
  <cp:revision>123</cp:revision>
  <dcterms:created xsi:type="dcterms:W3CDTF">2013-02-18T06:31:26Z</dcterms:created>
  <dcterms:modified xsi:type="dcterms:W3CDTF">2017-03-02T08:14:17Z</dcterms:modified>
</cp:coreProperties>
</file>